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3.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4.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Lst>
  <p:notesMasterIdLst>
    <p:notesMasterId r:id="rId117"/>
  </p:notesMasterIdLst>
  <p:handoutMasterIdLst>
    <p:handoutMasterId r:id="rId118"/>
  </p:handoutMasterIdLst>
  <p:sldIdLst>
    <p:sldId id="1720" r:id="rId21"/>
    <p:sldId id="2076137339" r:id="rId22"/>
    <p:sldId id="2076136683" r:id="rId23"/>
    <p:sldId id="4369" r:id="rId24"/>
    <p:sldId id="2076136939" r:id="rId25"/>
    <p:sldId id="2076136930" r:id="rId26"/>
    <p:sldId id="2076137337" r:id="rId27"/>
    <p:sldId id="2076136943" r:id="rId28"/>
    <p:sldId id="2076137340" r:id="rId29"/>
    <p:sldId id="2076137341" r:id="rId30"/>
    <p:sldId id="2076136944" r:id="rId31"/>
    <p:sldId id="2076136945" r:id="rId32"/>
    <p:sldId id="2076136946" r:id="rId33"/>
    <p:sldId id="2076136934" r:id="rId34"/>
    <p:sldId id="2076138383" r:id="rId35"/>
    <p:sldId id="687" r:id="rId36"/>
    <p:sldId id="2076136813" r:id="rId37"/>
    <p:sldId id="2076136764" r:id="rId38"/>
    <p:sldId id="2076136929" r:id="rId39"/>
    <p:sldId id="2076138370" r:id="rId40"/>
    <p:sldId id="2076136818" r:id="rId41"/>
    <p:sldId id="2076136935" r:id="rId42"/>
    <p:sldId id="2076136953" r:id="rId43"/>
    <p:sldId id="2076136956" r:id="rId44"/>
    <p:sldId id="2076137344" r:id="rId45"/>
    <p:sldId id="2076136949" r:id="rId46"/>
    <p:sldId id="2076136772" r:id="rId47"/>
    <p:sldId id="2076136810" r:id="rId48"/>
    <p:sldId id="2076137345" r:id="rId49"/>
    <p:sldId id="4400" r:id="rId50"/>
    <p:sldId id="2076136864" r:id="rId51"/>
    <p:sldId id="2076136816" r:id="rId52"/>
    <p:sldId id="2076136950" r:id="rId53"/>
    <p:sldId id="2076136817" r:id="rId54"/>
    <p:sldId id="2076136684" r:id="rId55"/>
    <p:sldId id="2076136834" r:id="rId56"/>
    <p:sldId id="2076136963" r:id="rId57"/>
    <p:sldId id="2076136965" r:id="rId58"/>
    <p:sldId id="2076136968" r:id="rId59"/>
    <p:sldId id="2076136904" r:id="rId60"/>
    <p:sldId id="2076136852" r:id="rId61"/>
    <p:sldId id="2076136850" r:id="rId62"/>
    <p:sldId id="2076136958" r:id="rId63"/>
    <p:sldId id="2076136853" r:id="rId64"/>
    <p:sldId id="2076136854" r:id="rId65"/>
    <p:sldId id="2076136884" r:id="rId66"/>
    <p:sldId id="2076136851" r:id="rId67"/>
    <p:sldId id="2076136856" r:id="rId68"/>
    <p:sldId id="2076136855" r:id="rId69"/>
    <p:sldId id="1836" r:id="rId70"/>
    <p:sldId id="2076138372" r:id="rId71"/>
    <p:sldId id="2076136826" r:id="rId72"/>
    <p:sldId id="2076136685" r:id="rId73"/>
    <p:sldId id="2076136819" r:id="rId74"/>
    <p:sldId id="2076136906" r:id="rId75"/>
    <p:sldId id="2076136798" r:id="rId76"/>
    <p:sldId id="2076136822" r:id="rId77"/>
    <p:sldId id="2076136790" r:id="rId78"/>
    <p:sldId id="2076136975" r:id="rId79"/>
    <p:sldId id="2076136970" r:id="rId80"/>
    <p:sldId id="363" r:id="rId81"/>
    <p:sldId id="2076136972" r:id="rId82"/>
    <p:sldId id="2076136791" r:id="rId83"/>
    <p:sldId id="2076136792" r:id="rId84"/>
    <p:sldId id="2076136821" r:id="rId85"/>
    <p:sldId id="2076136820" r:id="rId86"/>
    <p:sldId id="2076136797" r:id="rId87"/>
    <p:sldId id="2076138373" r:id="rId88"/>
    <p:sldId id="2076136825" r:id="rId89"/>
    <p:sldId id="2076136686" r:id="rId90"/>
    <p:sldId id="2076136835" r:id="rId91"/>
    <p:sldId id="2076136840" r:id="rId92"/>
    <p:sldId id="2076136698" r:id="rId93"/>
    <p:sldId id="2076136696" r:id="rId94"/>
    <p:sldId id="2076136714" r:id="rId95"/>
    <p:sldId id="2076136702" r:id="rId96"/>
    <p:sldId id="2076138369" r:id="rId97"/>
    <p:sldId id="2076136908" r:id="rId98"/>
    <p:sldId id="1255" r:id="rId99"/>
    <p:sldId id="2076136862" r:id="rId100"/>
    <p:sldId id="11075" r:id="rId101"/>
    <p:sldId id="2076136846" r:id="rId102"/>
    <p:sldId id="2076138368" r:id="rId103"/>
    <p:sldId id="2076138367" r:id="rId104"/>
    <p:sldId id="2076136827" r:id="rId105"/>
    <p:sldId id="2076136687" r:id="rId106"/>
    <p:sldId id="2076138376" r:id="rId107"/>
    <p:sldId id="2076138377" r:id="rId108"/>
    <p:sldId id="2076138375" r:id="rId109"/>
    <p:sldId id="2076138378" r:id="rId110"/>
    <p:sldId id="2076138379" r:id="rId111"/>
    <p:sldId id="2076138385" r:id="rId112"/>
    <p:sldId id="1853" r:id="rId113"/>
    <p:sldId id="2076138381" r:id="rId114"/>
    <p:sldId id="2076138371" r:id="rId115"/>
    <p:sldId id="2076138374" r:id="rId11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1720"/>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Lst>
        </p14:section>
        <p14:section name="1.5 Comparison and summary" id="{7561A1AD-28A2-40D0-A8FD-A6896EAE3DA9}">
          <p14:sldIdLst>
            <p14:sldId id="2076136946"/>
            <p14:sldId id="2076136934"/>
            <p14:sldId id="2076138383"/>
            <p14:sldId id="687"/>
            <p14:sldId id="2076136813"/>
            <p14:sldId id="2076136764"/>
            <p14:sldId id="2076136929"/>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Lst>
        </p14:section>
        <p14:section name="2.2 Deploy, connect, and verify" id="{6B6A0800-8DD2-4F45-A4DC-1A988E99600B}">
          <p14:sldIdLst>
            <p14:sldId id="2076137344"/>
            <p14:sldId id="2076136949"/>
            <p14:sldId id="2076136772"/>
          </p14:sldIdLst>
        </p14:section>
        <p14:section name="2.3 Configure" id="{7E5B6FE6-CBE7-4747-BAA2-598B6AB64BEB}">
          <p14:sldIdLst>
            <p14:sldId id="2076136810"/>
            <p14:sldId id="2076137345"/>
            <p14:sldId id="4400"/>
          </p14:sldIdLst>
        </p14:section>
        <p14:section name="2.4 Load data" id="{57CB5EEA-08C0-4D88-BEEB-4DD137CC21E8}">
          <p14:sldIdLst>
            <p14:sldId id="2076136864"/>
            <p14:sldId id="2076136816"/>
          </p14:sldIdLst>
        </p14:section>
        <p14:section name="Summary" id="{BDA73F25-DAA9-4C52-B857-5E2EF885CC34}">
          <p14:sldIdLst>
            <p14:sldId id="2076136950"/>
            <p14:sldId id="2076136817"/>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6965"/>
            <p14:sldId id="2076136968"/>
            <p14:sldId id="2076136904"/>
          </p14:sldIdLst>
        </p14:section>
        <p14:section name="3.3 Identity and access" id="{B127E01B-4F72-4847-AC96-094E1BD91F63}">
          <p14:sldIdLst>
            <p14:sldId id="2076136852"/>
            <p14:sldId id="2076136850"/>
            <p14:sldId id="2076136958"/>
          </p14:sldIdLst>
        </p14:section>
        <p14:section name="3.4 Data protection" id="{88BEDEB0-F822-4084-8991-11DABC5EE008}">
          <p14:sldIdLst>
            <p14:sldId id="2076136853"/>
            <p14:sldId id="2076136854"/>
            <p14:sldId id="2076136884"/>
          </p14:sldIdLst>
        </p14:section>
        <p14:section name="3.5 Security management" id="{2DDC94EB-013D-44CD-BD67-37BB93D50750}">
          <p14:sldIdLst>
            <p14:sldId id="2076136851"/>
            <p14:sldId id="2076136856"/>
            <p14:sldId id="2076136855"/>
            <p14:sldId id="1836"/>
          </p14:sldIdLst>
        </p14:section>
        <p14:section name="3.6 Summary" id="{ED0C5694-B48C-49C9-83DC-C4F58B86FD9A}">
          <p14:sldIdLst>
            <p14:sldId id="2076138372"/>
            <p14:sldId id="2076136826"/>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6972"/>
          </p14:sldIdLst>
        </p14:section>
        <p14:section name="4.5 Accelerating and tuning" id="{D641A463-6C6E-4CCF-B08C-AE38AEECD9C7}">
          <p14:sldIdLst>
            <p14:sldId id="2076136791"/>
          </p14:sldIdLst>
        </p14:section>
        <p14:section name="4.6 Intelligent performance" id="{5F277B90-9A2C-49AC-A175-E0C465CE46A9}">
          <p14:sldIdLst>
            <p14:sldId id="2076136792"/>
            <p14:sldId id="2076136821"/>
            <p14:sldId id="2076136820"/>
            <p14:sldId id="2076136797"/>
            <p14:sldId id="2076138373"/>
            <p14:sldId id="2076136825"/>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Lst>
        </p14:section>
        <p14:section name="5.3. Built-in HA/DR" id="{F0DFF94A-FDBC-3649-ADB5-D17953F78E87}">
          <p14:sldIdLst>
            <p14:sldId id="2076136698"/>
            <p14:sldId id="2076136696"/>
            <p14:sldId id="2076136714"/>
            <p14:sldId id="2076136702"/>
            <p14:sldId id="2076138369"/>
            <p14:sldId id="2076136908"/>
            <p14:sldId id="1255"/>
          </p14:sldIdLst>
        </p14:section>
        <p14:section name="5.4 Availability and consistency" id="{C2911333-9832-4640-A782-F97C0A8B1221}">
          <p14:sldIdLst>
            <p14:sldId id="2076136862"/>
            <p14:sldId id="11075"/>
          </p14:sldIdLst>
        </p14:section>
        <p14:section name="5.5 Congifuration and monitoring availability" id="{1A857DA1-3693-DF42-80EE-9EFDA5B929A8}">
          <p14:sldIdLst>
            <p14:sldId id="2076136846"/>
            <p14:sldId id="2076138368"/>
          </p14:sldIdLst>
        </p14:section>
        <p14:section name="5.6 Summary" id="{E25AB6AD-7978-7743-A8F2-FEC540940CE3}">
          <p14:sldIdLst>
            <p14:sldId id="2076138367"/>
            <p14:sldId id="2076136827"/>
          </p14:sldIdLst>
        </p14:section>
        <p14:section name="Module 6" id="{2B1E7475-8330-4831-BAD7-98739F90199D}">
          <p14:sldIdLst>
            <p14:sldId id="2076136687"/>
          </p14:sldIdLst>
        </p14:section>
        <p14:section name="6.1 Scenario discussion" id="{C4CFFD55-D93E-4936-B839-6E39155EAD90}">
          <p14:sldIdLst>
            <p14:sldId id="2076138376"/>
            <p14:sldId id="2076138377"/>
            <p14:sldId id="2076138375"/>
            <p14:sldId id="2076138378"/>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82" autoAdjust="0"/>
  </p:normalViewPr>
  <p:slideViewPr>
    <p:cSldViewPr snapToGrid="0">
      <p:cViewPr varScale="1">
        <p:scale>
          <a:sx n="74" d="100"/>
          <a:sy n="74" d="100"/>
        </p:scale>
        <p:origin x="1956" y="6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notesMaster" Target="notesMasters/notesMaster1.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1.xml"/><Relationship Id="rId107" Type="http://schemas.openxmlformats.org/officeDocument/2006/relationships/slide" Target="slides/slide87.xml"/><Relationship Id="rId11" Type="http://schemas.openxmlformats.org/officeDocument/2006/relationships/slideMaster" Target="slideMasters/slideMaster6.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handoutMaster" Target="handoutMasters/handoutMaster1.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microsoft.com/office/2018/10/relationships/authors" Target="authors.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commentAuthors" Target="commentAuthors.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8" Type="http://schemas.openxmlformats.org/officeDocument/2006/relationships/slideMaster" Target="slideMasters/slideMaster3.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20" Type="http://schemas.openxmlformats.org/officeDocument/2006/relationships/slideMaster" Target="slideMasters/slideMaster15.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5" Type="http://schemas.openxmlformats.org/officeDocument/2006/relationships/slideMaster" Target="slideMasters/slideMaster10.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0" Type="http://schemas.openxmlformats.org/officeDocument/2006/relationships/slideMaster" Target="slideMasters/slideMaster5.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7/28/2020 11:14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7/28/2020 11:14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err="1"/>
              <a:t>Vcore</a:t>
            </a:r>
            <a:r>
              <a:rPr lang="en-US" b="0"/>
              <a:t> choices (up to 80 </a:t>
            </a:r>
            <a:r>
              <a:rPr lang="en-US" b="0" err="1"/>
              <a:t>vCore</a:t>
            </a:r>
            <a:r>
              <a:rPr lang="en-US" b="0"/>
              <a:t> is the same)</a:t>
            </a:r>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a:t>
            </a:r>
            <a:r>
              <a:rPr lang="en-US" b="1" err="1"/>
              <a:t>vCore</a:t>
            </a:r>
            <a:r>
              <a:rPr lang="en-US" b="1"/>
              <a:t>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err="1"/>
              <a:t>vCore</a:t>
            </a:r>
            <a:r>
              <a:rPr lang="en-US" b="1"/>
              <a:t>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9-10: Logistics/Module 1/2</a:t>
            </a:r>
          </a:p>
          <a:p>
            <a:r>
              <a:rPr lang="en-US" sz="882" kern="1200">
                <a:solidFill>
                  <a:schemeClr val="tx1"/>
                </a:solidFill>
                <a:effectLst/>
                <a:latin typeface="Segoe UI Light" pitchFamily="34" charset="0"/>
                <a:ea typeface="+mn-ea"/>
                <a:cs typeface="+mn-cs"/>
              </a:rPr>
              <a:t>10-10:45: Module 2 Activities</a:t>
            </a:r>
          </a:p>
          <a:p>
            <a:r>
              <a:rPr lang="en-US" sz="882" kern="1200">
                <a:solidFill>
                  <a:schemeClr val="tx1"/>
                </a:solidFill>
                <a:effectLst/>
                <a:latin typeface="Segoe UI Light" pitchFamily="34" charset="0"/>
                <a:ea typeface="+mn-ea"/>
                <a:cs typeface="+mn-cs"/>
              </a:rPr>
              <a:t>10:45-11: Break</a:t>
            </a:r>
          </a:p>
          <a:p>
            <a:r>
              <a:rPr lang="en-US" sz="882" kern="1200">
                <a:solidFill>
                  <a:schemeClr val="tx1"/>
                </a:solidFill>
                <a:effectLst/>
                <a:latin typeface="Segoe UI Light" pitchFamily="34" charset="0"/>
                <a:ea typeface="+mn-ea"/>
                <a:cs typeface="+mn-cs"/>
              </a:rPr>
              <a:t>11-11:30: Security</a:t>
            </a:r>
          </a:p>
          <a:p>
            <a:r>
              <a:rPr lang="en-US" sz="882" kern="1200">
                <a:solidFill>
                  <a:schemeClr val="tx1"/>
                </a:solidFill>
                <a:effectLst/>
                <a:latin typeface="Segoe UI Light" pitchFamily="34" charset="0"/>
                <a:ea typeface="+mn-ea"/>
                <a:cs typeface="+mn-cs"/>
              </a:rPr>
              <a:t>11:30-12:30: Security activities</a:t>
            </a:r>
          </a:p>
          <a:p>
            <a:r>
              <a:rPr lang="en-US" sz="882" kern="1200">
                <a:solidFill>
                  <a:schemeClr val="tx1"/>
                </a:solidFill>
                <a:effectLst/>
                <a:latin typeface="Segoe UI Light" pitchFamily="34" charset="0"/>
                <a:ea typeface="+mn-ea"/>
                <a:cs typeface="+mn-cs"/>
              </a:rPr>
              <a:t>12:30-1:30: Lunch</a:t>
            </a:r>
          </a:p>
          <a:p>
            <a:r>
              <a:rPr lang="en-US" sz="882" kern="1200">
                <a:solidFill>
                  <a:schemeClr val="tx1"/>
                </a:solidFill>
                <a:effectLst/>
                <a:latin typeface="Segoe UI Light" pitchFamily="34" charset="0"/>
                <a:ea typeface="+mn-ea"/>
                <a:cs typeface="+mn-cs"/>
              </a:rPr>
              <a:t>1:30-2: Perf</a:t>
            </a:r>
          </a:p>
          <a:p>
            <a:r>
              <a:rPr lang="en-US" sz="882" kern="1200">
                <a:solidFill>
                  <a:schemeClr val="tx1"/>
                </a:solidFill>
                <a:effectLst/>
                <a:latin typeface="Segoe UI Light" pitchFamily="34" charset="0"/>
                <a:ea typeface="+mn-ea"/>
                <a:cs typeface="+mn-cs"/>
              </a:rPr>
              <a:t>2-2:45: Perf activities</a:t>
            </a:r>
          </a:p>
          <a:p>
            <a:r>
              <a:rPr lang="en-US" sz="882" kern="1200">
                <a:solidFill>
                  <a:schemeClr val="tx1"/>
                </a:solidFill>
                <a:effectLst/>
                <a:latin typeface="Segoe UI Light" pitchFamily="34" charset="0"/>
                <a:ea typeface="+mn-ea"/>
                <a:cs typeface="+mn-cs"/>
              </a:rPr>
              <a:t>2:45-3: Break</a:t>
            </a:r>
          </a:p>
          <a:p>
            <a:r>
              <a:rPr lang="en-US" sz="882" kern="1200">
                <a:solidFill>
                  <a:schemeClr val="tx1"/>
                </a:solidFill>
                <a:effectLst/>
                <a:latin typeface="Segoe UI Light" pitchFamily="34" charset="0"/>
                <a:ea typeface="+mn-ea"/>
                <a:cs typeface="+mn-cs"/>
              </a:rPr>
              <a:t>3-3:30: Avail</a:t>
            </a:r>
          </a:p>
          <a:p>
            <a:r>
              <a:rPr lang="en-US" sz="882" kern="1200">
                <a:solidFill>
                  <a:schemeClr val="tx1"/>
                </a:solidFill>
                <a:effectLst/>
                <a:latin typeface="Segoe UI Light" pitchFamily="34" charset="0"/>
                <a:ea typeface="+mn-ea"/>
                <a:cs typeface="+mn-cs"/>
              </a:rPr>
              <a:t>3:30-4:15: Avail activities</a:t>
            </a:r>
          </a:p>
          <a:p>
            <a:r>
              <a:rPr lang="en-US" sz="882" kern="1200">
                <a:solidFill>
                  <a:schemeClr val="tx1"/>
                </a:solidFill>
                <a:effectLst/>
                <a:latin typeface="Segoe UI Light" pitchFamily="34" charset="0"/>
                <a:ea typeface="+mn-ea"/>
                <a:cs typeface="+mn-cs"/>
              </a:rPr>
              <a:t>4:15-5: Putting it all together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a:t>
            </a:r>
            <a:r>
              <a:rPr lang="en-US" err="1"/>
              <a:t>vCore</a:t>
            </a:r>
            <a:endParaRPr lang="en-US"/>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a:t>
            </a:r>
            <a:r>
              <a:rPr lang="en-US" err="1"/>
              <a:t>Fsv</a:t>
            </a:r>
            <a:r>
              <a:rPr lang="en-US"/>
              <a:t> series</a:t>
            </a:r>
          </a:p>
          <a:p>
            <a:pPr marL="0" indent="0">
              <a:buFont typeface="Arial" panose="020B0604020202020204" pitchFamily="34" charset="0"/>
              <a:buNone/>
            </a:pPr>
            <a:r>
              <a:rPr lang="en-US"/>
              <a:t>Determine sizing: number of </a:t>
            </a:r>
            <a:r>
              <a:rPr lang="en-US" err="1"/>
              <a:t>vCores</a:t>
            </a:r>
            <a:r>
              <a:rPr lang="en-US"/>
              <a:t>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a:t>
            </a:r>
            <a:r>
              <a:rPr lang="en-US" err="1"/>
              <a:t>vCores</a:t>
            </a:r>
            <a:r>
              <a:rPr lang="en-US"/>
              <a:t>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a:t>
            </a:r>
            <a:r>
              <a:rPr lang="en-US" err="1"/>
              <a:t>vCore</a:t>
            </a:r>
            <a:r>
              <a:rPr lang="en-US"/>
              <a:t> model), and hardware generation. Serverless and Provisioned compute choice can also affect these sizes. This resource defines limits for these for </a:t>
            </a:r>
            <a:r>
              <a:rPr lang="en-US" err="1"/>
              <a:t>vCore</a:t>
            </a:r>
            <a:r>
              <a:rPr lang="en-US"/>
              <a:t>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limited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err="1"/>
              <a:t>vCores</a:t>
            </a:r>
            <a:endParaRPr lang="en-US"/>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err="1"/>
              <a:t>vCores</a:t>
            </a:r>
            <a:endParaRPr lang="en-US"/>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a:t>
            </a:r>
            <a:r>
              <a:rPr lang="en-US" err="1"/>
              <a:t>repl</a:t>
            </a:r>
            <a:r>
              <a:rPr lang="en-US"/>
              <a:t> secondary?</a:t>
            </a:r>
          </a:p>
          <a:p>
            <a:pPr marL="171450" indent="-171450">
              <a:buFont typeface="Arial" panose="020B0604020202020204" pitchFamily="34" charset="0"/>
              <a:buChar char="•"/>
            </a:pPr>
            <a:r>
              <a:rPr lang="en-US"/>
              <a:t>Review + create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of “Contained by a logical Database Server” can be found at </a:t>
            </a:r>
            <a:r>
              <a:rPr lang="en-US">
                <a:hlinkClick r:id="rId3"/>
              </a:rPr>
              <a:t>https://docs.microsoft.com/en-us/azure/sql-database/sql-database-servers</a:t>
            </a:r>
            <a:r>
              <a:rPr lang="en-US"/>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only time multiple databases might be in the same instance for the same logical server are </a:t>
            </a:r>
            <a:r>
              <a:rPr lang="en-US" sz="882" kern="1200">
                <a:solidFill>
                  <a:schemeClr val="tx1"/>
                </a:solidFill>
                <a:effectLst/>
                <a:latin typeface="Segoe UI Light" pitchFamily="34" charset="0"/>
                <a:ea typeface="+mn-ea"/>
                <a:cs typeface="+mn-cs"/>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IFI could present a security concern (especially since you have no way to disable it if we enabled it). Plus IFI not </a:t>
            </a:r>
            <a:r>
              <a:rPr lang="en-US" err="1"/>
              <a:t>compat</a:t>
            </a:r>
            <a:r>
              <a:rPr lang="en-US"/>
              <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err="1"/>
              <a:t>bcp</a:t>
            </a:r>
            <a:endParaRPr lang="en-US"/>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endParaRPr lang="en-US"/>
          </a:p>
          <a:p>
            <a:r>
              <a:rPr lang="en-US"/>
              <a:t>Anna 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notes: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91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 link:</a:t>
            </a:r>
          </a:p>
          <a:p>
            <a:r>
              <a:rPr lang="en-US" sz="900"/>
              <a:t>Benefits:</a:t>
            </a:r>
          </a:p>
          <a:p>
            <a:pPr marL="342891" indent="-342891">
              <a:buFont typeface="Arial" panose="020B0604020202020204" pitchFamily="34" charset="0"/>
              <a:buChar char="•"/>
            </a:pPr>
            <a:r>
              <a:rPr lang="en-US" sz="900"/>
              <a:t>Private endpoint for Azure SQL (server level)</a:t>
            </a:r>
          </a:p>
          <a:p>
            <a:pPr marL="342891" indent="-342891">
              <a:buFont typeface="Arial" panose="020B0604020202020204" pitchFamily="34" charset="0"/>
              <a:buChar char="•"/>
            </a:pPr>
            <a:r>
              <a:rPr lang="en-US" sz="900"/>
              <a:t>On-premises connectivity via Express Route/VPN</a:t>
            </a:r>
          </a:p>
          <a:p>
            <a:pPr marL="342891" indent="-342891">
              <a:buFont typeface="Arial" panose="020B0604020202020204" pitchFamily="34" charset="0"/>
              <a:buChar char="•"/>
            </a:pPr>
            <a:r>
              <a:rPr lang="en-US" sz="900"/>
              <a:t>Data exfiltration protection</a:t>
            </a:r>
          </a:p>
          <a:p>
            <a:pPr marL="342891" indent="-342891">
              <a:buFont typeface="Arial" panose="020B0604020202020204" pitchFamily="34" charset="0"/>
              <a:buChar char="•"/>
            </a:pPr>
            <a:r>
              <a:rPr lang="en-US" sz="900"/>
              <a:t>Can be part of network monitoring strategy using a Network Virtual Appliance (NVA)</a:t>
            </a:r>
          </a:p>
          <a:p>
            <a:r>
              <a:rPr lang="en-US" sz="900"/>
              <a:t>Currently in public preview for:</a:t>
            </a:r>
          </a:p>
          <a:p>
            <a:pPr marL="342891" indent="-342891">
              <a:buFont typeface="Arial" panose="020B0604020202020204" pitchFamily="34" charset="0"/>
              <a:buChar char="•"/>
            </a:pPr>
            <a:r>
              <a:rPr lang="en-US" sz="900"/>
              <a:t>Azure SQL Database (singleton databases)</a:t>
            </a:r>
          </a:p>
          <a:p>
            <a:pPr marL="342891" indent="-342891">
              <a:buFont typeface="Arial" panose="020B0604020202020204" pitchFamily="34" charset="0"/>
              <a:buChar char="•"/>
            </a:pPr>
            <a:r>
              <a:rPr lang="en-US" sz="900"/>
              <a:t>Azure SQL Data Warehouse</a:t>
            </a:r>
          </a:p>
          <a:p>
            <a:pPr marL="342891" indent="-342891">
              <a:buFont typeface="Arial" panose="020B0604020202020204" pitchFamily="34" charset="0"/>
              <a:buChar char="•"/>
            </a:pPr>
            <a:r>
              <a:rPr lang="en-US" sz="900"/>
              <a:t>Azure Storage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27887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“Mixed Mode” authentication forced and cannot be changed</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a:t>
            </a:r>
            <a:r>
              <a:rPr lang="en-US" err="1"/>
              <a:t>dbo</a:t>
            </a:r>
            <a:r>
              <a:rPr lang="en-US"/>
              <a:t>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err="1"/>
              <a:t>loginmanager</a:t>
            </a:r>
            <a:r>
              <a:rPr lang="en-US"/>
              <a:t> and </a:t>
            </a:r>
            <a:r>
              <a:rPr lang="en-US" err="1"/>
              <a:t>dbmanager</a:t>
            </a:r>
            <a:r>
              <a:rPr lang="en-US"/>
              <a:t> roles for Azure Database admins</a:t>
            </a:r>
          </a:p>
          <a:p>
            <a:pPr marL="457200" indent="-457200">
              <a:buFont typeface="Arial" panose="020B0604020202020204" pitchFamily="34" charset="0"/>
              <a:buChar char="•"/>
            </a:pPr>
            <a:r>
              <a:rPr lang="en-US" err="1"/>
              <a:t>sa</a:t>
            </a:r>
            <a:r>
              <a:rPr lang="en-US"/>
              <a:t>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err="1"/>
              <a:t>loginmanager</a:t>
            </a:r>
            <a:r>
              <a:rPr lang="en-US"/>
              <a:t> role is a database level role in the master of the logical server. Members are allowed to create logins for the database server</a:t>
            </a:r>
          </a:p>
          <a:p>
            <a:r>
              <a:rPr lang="en-US" err="1"/>
              <a:t>dbmanager</a:t>
            </a:r>
            <a:r>
              <a:rPr lang="en-US"/>
              <a:t> is a database level role in the master of the logical server. Members can create and delete databases based on the database server.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a:t>
            </a:r>
            <a:r>
              <a:rPr lang="en-US" err="1"/>
              <a:t>loginmanager</a:t>
            </a:r>
            <a:r>
              <a:rPr lang="en-US"/>
              <a:t> or </a:t>
            </a:r>
            <a:r>
              <a:rPr lang="en-US" err="1"/>
              <a:t>dbmanager</a:t>
            </a:r>
            <a:r>
              <a:rPr lang="en-US"/>
              <a:t>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7/28/2020 11:14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8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a:t>
            </a:r>
            <a:r>
              <a:rPr lang="en-US" sz="800" err="1"/>
              <a:t>tempdb</a:t>
            </a:r>
            <a:endParaRPr lang="en-US" sz="800"/>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a:t>
            </a:r>
            <a:r>
              <a:rPr lang="en-US" sz="800" err="1"/>
              <a:t>sp_configure</a:t>
            </a:r>
            <a:r>
              <a:rPr lang="en-US" sz="800"/>
              <a:t>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a:t>Log Governance – this is a governance of transaction log record generation rates not I/O. See this doc for more info: </a:t>
            </a:r>
            <a:r>
              <a:rPr lang="en-US" sz="2000">
                <a:hlinkClick r:id="rId3"/>
              </a:rPr>
              <a:t>https://docs.microsoft.com/en-us/azure/sql-database/sql-database-resource-limits-database-server#transaction-log-rate-governance</a:t>
            </a:r>
            <a:endParaRPr lang="en-US" sz="2000"/>
          </a:p>
          <a:p>
            <a:pPr marL="571500" lvl="1" indent="-342900">
              <a:buFont typeface="Arial" panose="020B0604020202020204" pitchFamily="34" charset="0"/>
              <a:buChar char="•"/>
            </a:pPr>
            <a:r>
              <a:rPr lang="en-US" sz="1200"/>
              <a:t>LOG_RATE_GOVERNOR wait</a:t>
            </a:r>
          </a:p>
          <a:p>
            <a:pPr marL="571500" lvl="1" indent="-342900">
              <a:buFont typeface="Arial" panose="020B0604020202020204" pitchFamily="34" charset="0"/>
              <a:buChar char="•"/>
            </a:pPr>
            <a:r>
              <a:rPr lang="en-US" sz="1200"/>
              <a:t>INSTANCE_LOG_GOVERNOR wait</a:t>
            </a:r>
          </a:p>
          <a:p>
            <a:pPr marL="342900" indent="-342900">
              <a:buFont typeface="Arial" panose="020B0604020202020204" pitchFamily="34" charset="0"/>
              <a:buChar char="•"/>
            </a:pPr>
            <a:r>
              <a:rPr lang="en-US" sz="2000"/>
              <a:t>Worker Limits</a:t>
            </a:r>
          </a:p>
          <a:p>
            <a:pPr marL="571500" lvl="1" indent="-342900">
              <a:buFont typeface="Arial" panose="020B0604020202020204" pitchFamily="34" charset="0"/>
              <a:buChar char="•"/>
            </a:pPr>
            <a:r>
              <a:rPr lang="en-US" sz="1200"/>
              <a:t>Error when concurrent worker limit reached for Azure SQL Database</a:t>
            </a:r>
          </a:p>
          <a:p>
            <a:pPr marL="571500" lvl="1" indent="-342900">
              <a:buFont typeface="Arial" panose="020B0604020202020204" pitchFamily="34" charset="0"/>
              <a:buChar char="•"/>
            </a:pPr>
            <a:r>
              <a:rPr lang="en-US" sz="1200"/>
              <a:t>Managed Instance = SQL Server worker threads and THREADPOOL waits. </a:t>
            </a:r>
          </a:p>
          <a:p>
            <a:pPr marL="342900" indent="-342900">
              <a:buFont typeface="Arial" panose="020B0604020202020204" pitchFamily="34" charset="0"/>
              <a:buChar char="•"/>
            </a:pPr>
            <a:r>
              <a:rPr lang="en-US" sz="2000"/>
              <a:t>Be Aware Of….</a:t>
            </a:r>
          </a:p>
          <a:p>
            <a:pPr marL="571500" lvl="1" indent="-342900">
              <a:buFont typeface="Arial" panose="020B0604020202020204" pitchFamily="34" charset="0"/>
              <a:buChar char="•"/>
            </a:pPr>
            <a:r>
              <a:rPr lang="en-US" sz="1200"/>
              <a:t>Business Critical have AG replicas on by default so you may see HADR* waits</a:t>
            </a:r>
          </a:p>
          <a:p>
            <a:pPr marL="358518" lvl="0" indent="-342900">
              <a:buFont typeface="Arial" panose="020B0604020202020204" pitchFamily="34" charset="0"/>
              <a:buChar char="•"/>
            </a:pPr>
            <a:r>
              <a:rPr lang="en-US" sz="1200"/>
              <a:t>Hyperscale</a:t>
            </a:r>
          </a:p>
          <a:p>
            <a:pPr marL="571500" lvl="1" indent="-342900">
              <a:buFont typeface="Arial" panose="020B0604020202020204" pitchFamily="34" charset="0"/>
              <a:buChar char="•"/>
            </a:pPr>
            <a:r>
              <a:rPr lang="en-US" sz="1200"/>
              <a:t>For a complete set of diagnostics on Hyperscale reads the docs at </a:t>
            </a:r>
            <a:r>
              <a:rPr lang="en-US" sz="1200">
                <a:hlinkClick r:id="rId4"/>
              </a:rPr>
              <a:t>https://docs.microsoft.com/en-us/azure/sql-database/sql-database-hyperscale-performance-diagnostics</a:t>
            </a:r>
            <a:r>
              <a:rPr lang="en-US" sz="1200"/>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t>Portal, T-SQL, </a:t>
            </a:r>
            <a:r>
              <a:rPr lang="en-US" sz="1800" err="1"/>
              <a:t>Powershell</a:t>
            </a:r>
            <a:r>
              <a:rPr lang="en-US" sz="1800"/>
              <a:t>,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a:t>
            </a:r>
            <a:r>
              <a:rPr lang="en-US" sz="1800" err="1"/>
              <a:t>vCores</a:t>
            </a:r>
            <a:r>
              <a:rPr lang="en-US" sz="1800"/>
              <a:t> with higher limits for more memory or workers</a:t>
            </a:r>
          </a:p>
          <a:p>
            <a:pPr marL="685800" lvl="1" indent="-457200">
              <a:buFont typeface="Arial" panose="020B0604020202020204" pitchFamily="34" charset="0"/>
              <a:buChar char="•"/>
            </a:pPr>
            <a:r>
              <a:rPr lang="en-US" sz="1800"/>
              <a:t>For MI, scale up </a:t>
            </a:r>
            <a:r>
              <a:rPr lang="en-US" sz="1800" err="1"/>
              <a:t>vCores</a:t>
            </a:r>
            <a:r>
              <a:rPr lang="en-US" sz="1800"/>
              <a:t>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108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565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a:t>
            </a:r>
            <a:r>
              <a:rPr lang="en-US" sz="1000" err="1">
                <a:effectLst/>
                <a:latin typeface="Segoe UI" panose="020B0502040204020203" pitchFamily="34" charset="0"/>
                <a:cs typeface="Segoe UI" panose="020B0502040204020203" pitchFamily="34" charset="0"/>
              </a:rPr>
              <a:t>transactionally</a:t>
            </a:r>
            <a:r>
              <a:rPr lang="en-US" sz="1000">
                <a:effectLst/>
                <a:latin typeface="Segoe UI" panose="020B0502040204020203" pitchFamily="34" charset="0"/>
                <a:cs typeface="Segoe UI" panose="020B0502040204020203" pitchFamily="34" charset="0"/>
              </a:rPr>
              <a:t>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a:t>
            </a:r>
            <a:r>
              <a:rPr lang="en-US" sz="850" err="1">
                <a:latin typeface="Segoe UI Light"/>
                <a:cs typeface="Segoe UI Light"/>
              </a:rPr>
              <a:t>sql</a:t>
            </a:r>
            <a:r>
              <a:rPr lang="en-US" sz="850">
                <a:latin typeface="Segoe UI Light"/>
                <a:cs typeface="Segoe UI Light"/>
              </a:rPr>
              <a:t>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307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782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5639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932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7/28/2020 11:14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err="1"/>
              <a:t>Versionless</a:t>
            </a:r>
            <a:endParaRPr lang="en-US"/>
          </a:p>
          <a:p>
            <a:pPr marL="457200" indent="-457200">
              <a:buFont typeface="Arial" panose="020B0604020202020204" pitchFamily="34" charset="0"/>
              <a:buChar char="•"/>
            </a:pPr>
            <a:r>
              <a:rPr lang="en-US" sz="900"/>
              <a:t>Azure SQL Database and Managed Instance are </a:t>
            </a:r>
            <a:r>
              <a:rPr lang="en-US" sz="900" i="1" err="1"/>
              <a:t>versionless</a:t>
            </a:r>
            <a:endParaRPr lang="en-US" sz="900" i="1"/>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7/28/2020 11:14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7/28/2020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7/28/2020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7/28/2020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7/28/2020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7/28/2020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7/28/2020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7/28/2020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7/28/2020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7/28/2020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7/28/2020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7/28/2020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7/28/2020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7/28/2020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7/28/2020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4.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theme" Target="../theme/theme11.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image" Target="../media/image6.emf"/><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theme" Target="../theme/theme12.xml"/><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image" Target="../media/image6.emf"/><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theme" Target="../theme/theme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theme" Target="../theme/theme14.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theme" Target="../theme/theme9.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7/28/2020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4.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9.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18.xml"/><Relationship Id="rId1" Type="http://schemas.openxmlformats.org/officeDocument/2006/relationships/slideLayout" Target="../slideLayouts/slideLayout344.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aka.ms/sqlworkshops" TargetMode="External"/><Relationship Id="rId2" Type="http://schemas.openxmlformats.org/officeDocument/2006/relationships/notesSlide" Target="../notesSlides/notesSlide2.xml"/><Relationship Id="rId1" Type="http://schemas.openxmlformats.org/officeDocument/2006/relationships/slideLayout" Target="../slideLayouts/slideLayout344.xml"/><Relationship Id="rId6" Type="http://schemas.openxmlformats.org/officeDocument/2006/relationships/hyperlink" Target="aka.ms/azuresqlfundamentals" TargetMode="External"/><Relationship Id="rId5" Type="http://schemas.openxmlformats.org/officeDocument/2006/relationships/image" Target="../media/image28.sv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hyperlink" Target="aka.ms/AMP" TargetMode="External"/><Relationship Id="rId2" Type="http://schemas.openxmlformats.org/officeDocument/2006/relationships/notesSlide" Target="../notesSlides/notesSlide21.xml"/><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3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4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86.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4.svg"/><Relationship Id="rId2" Type="http://schemas.openxmlformats.org/officeDocument/2006/relationships/notesSlide" Target="../notesSlides/notesSlide48.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6.sv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4.xml"/></Relationships>
</file>

<file path=ppt/slides/_rels/slide6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86.xml"/><Relationship Id="rId5" Type="http://schemas.openxmlformats.org/officeDocument/2006/relationships/image" Target="../media/image36.sv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86.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9.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34.sv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7.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73.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4.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74.svg"/><Relationship Id="rId7" Type="http://schemas.openxmlformats.org/officeDocument/2006/relationships/image" Target="../media/image78.png"/><Relationship Id="rId12" Type="http://schemas.openxmlformats.org/officeDocument/2006/relationships/image" Target="../media/image81.png"/><Relationship Id="rId2" Type="http://schemas.openxmlformats.org/officeDocument/2006/relationships/image" Target="../media/image73.png"/><Relationship Id="rId1" Type="http://schemas.openxmlformats.org/officeDocument/2006/relationships/slideLayout" Target="../slideLayouts/slideLayout186.xml"/><Relationship Id="rId6" Type="http://schemas.openxmlformats.org/officeDocument/2006/relationships/image" Target="../media/image77.svg"/><Relationship Id="rId11" Type="http://schemas.openxmlformats.org/officeDocument/2006/relationships/image" Target="../media/image80.svg"/><Relationship Id="rId5" Type="http://schemas.openxmlformats.org/officeDocument/2006/relationships/image" Target="../media/image76.png"/><Relationship Id="rId10" Type="http://schemas.openxmlformats.org/officeDocument/2006/relationships/image" Target="../media/image79.png"/><Relationship Id="rId4" Type="http://schemas.openxmlformats.org/officeDocument/2006/relationships/image" Target="../media/image75.png"/><Relationship Id="rId9" Type="http://schemas.openxmlformats.org/officeDocument/2006/relationships/image" Target="../media/image28.sv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8.xml"/><Relationship Id="rId1" Type="http://schemas.openxmlformats.org/officeDocument/2006/relationships/slideLayout" Target="../slideLayouts/slideLayout362.xml"/></Relationships>
</file>

<file path=ppt/slides/_rels/slide94.xml.rels><?xml version="1.0" encoding="UTF-8" standalone="yes"?>
<Relationships xmlns="http://schemas.openxmlformats.org/package/2006/relationships"><Relationship Id="rId3" Type="http://schemas.openxmlformats.org/officeDocument/2006/relationships/hyperlink" Target="aka.ms/azuresqlfundamentals" TargetMode="External"/><Relationship Id="rId7" Type="http://schemas.openxmlformats.org/officeDocument/2006/relationships/hyperlink" Target="aka.ms/dataexposed" TargetMode="External"/><Relationship Id="rId2" Type="http://schemas.openxmlformats.org/officeDocument/2006/relationships/notesSlide" Target="../notesSlides/notesSlide89.xml"/><Relationship Id="rId1" Type="http://schemas.openxmlformats.org/officeDocument/2006/relationships/slideLayout" Target="../slideLayouts/slideLayout186.xml"/><Relationship Id="rId6" Type="http://schemas.openxmlformats.org/officeDocument/2006/relationships/hyperlink" Target="aka.ms/azuresqldocs" TargetMode="External"/><Relationship Id="rId5" Type="http://schemas.openxmlformats.org/officeDocument/2006/relationships/hyperlink" Target="aka.ms/chooseazuresql" TargetMode="External"/><Relationship Id="rId4" Type="http://schemas.openxmlformats.org/officeDocument/2006/relationships/hyperlink" Target="aka.ms/sqlworkshop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90446"/>
            <a:ext cx="9144000" cy="677108"/>
          </a:xfrm>
        </p:spPr>
        <p:txBody>
          <a:bodyPr/>
          <a:lstStyle/>
          <a:p>
            <a:r>
              <a:rPr lang="en-US" sz="4400">
                <a:solidFill>
                  <a:schemeClr val="accent2"/>
                </a:solidFill>
              </a:rPr>
              <a:t>The Azure SQL Workshop</a:t>
            </a:r>
            <a:endParaRPr lang="en-US" sz="4400" spc="0">
              <a:solidFill>
                <a:schemeClr val="accent2"/>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Future</a:t>
            </a:r>
          </a:p>
          <a:p>
            <a:pPr lvl="0">
              <a:spcAft>
                <a:spcPts val="600"/>
              </a:spcAft>
            </a:pPr>
            <a:r>
              <a:rPr lang="en-US" sz="1400">
                <a:solidFill>
                  <a:srgbClr val="000000"/>
                </a:solidFill>
                <a:cs typeface="Segoe UI Semilight" panose="020B0402040204020203" pitchFamily="34" charset="0"/>
              </a:rPr>
              <a:t>Future hardware generations</a:t>
            </a:r>
          </a:p>
          <a:p>
            <a:pPr lvl="0">
              <a:spcAft>
                <a:spcPts val="600"/>
              </a:spcAft>
            </a:pPr>
            <a:r>
              <a:rPr lang="en-US" sz="1400">
                <a:solidFill>
                  <a:srgbClr val="000000"/>
                </a:solidFill>
                <a:cs typeface="Segoe UI Semilight" panose="020B0402040204020203" pitchFamily="34" charset="0"/>
              </a:rPr>
              <a:t>M-series (memory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128 </a:t>
            </a:r>
            <a:r>
              <a:rPr lang="en-US" sz="1400" err="1">
                <a:solidFill>
                  <a:srgbClr val="000000"/>
                </a:solidFill>
                <a:cs typeface="Segoe UI Semilight" panose="020B0402040204020203" pitchFamily="34" charset="0"/>
              </a:rPr>
              <a:t>vCores</a:t>
            </a:r>
            <a:r>
              <a:rPr lang="en-US" sz="1400">
                <a:solidFill>
                  <a:srgbClr val="000000"/>
                </a:solidFill>
                <a:cs typeface="Segoe UI Semilight" panose="020B0402040204020203" pitchFamily="34" charset="0"/>
              </a:rPr>
              <a:t>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3.8 TB memory</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Business critical (preview)</a:t>
            </a:r>
          </a:p>
          <a:p>
            <a:pPr lvl="0">
              <a:spcAft>
                <a:spcPts val="600"/>
              </a:spcAft>
            </a:pPr>
            <a:r>
              <a:rPr lang="en-US" sz="1400">
                <a:solidFill>
                  <a:srgbClr val="000000"/>
                </a:solidFill>
                <a:cs typeface="Segoe UI Semilight" panose="020B0402040204020203" pitchFamily="34" charset="0"/>
              </a:rPr>
              <a:t>Fsv2-series (compute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72 </a:t>
            </a:r>
            <a:r>
              <a:rPr lang="en-US" sz="1400" err="1">
                <a:solidFill>
                  <a:srgbClr val="000000"/>
                </a:solidFill>
                <a:cs typeface="Segoe UI Semilight" panose="020B0402040204020203" pitchFamily="34" charset="0"/>
              </a:rPr>
              <a:t>vCores</a:t>
            </a:r>
            <a:r>
              <a:rPr lang="en-US" sz="1400">
                <a:solidFill>
                  <a:srgbClr val="000000"/>
                </a:solidFill>
                <a:cs typeface="Segoe UI Semilight" panose="020B0402040204020203" pitchFamily="34" charset="0"/>
              </a:rPr>
              <a:t>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3.4 GHz sustained turbo clock speed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General purpose (preview)</a:t>
            </a:r>
          </a:p>
          <a:p>
            <a:pPr algn="l"/>
            <a:endParaRPr lang="en-US" sz="1400" err="1">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rPr>
              <a:t>Module 4</a:t>
            </a: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rPr>
              <a:t>Module 5</a:t>
            </a: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rPr>
              <a:t>Module 6</a:t>
            </a: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6"/>
              </a:rPr>
              <a:t>aka.ms/</a:t>
            </a:r>
            <a:r>
              <a:rPr lang="en-US" sz="2400" spc="-50" err="1">
                <a:ln w="3175">
                  <a:noFill/>
                </a:ln>
                <a:solidFill>
                  <a:schemeClr val="accent1"/>
                </a:solidFill>
                <a:latin typeface="+mj-lt"/>
                <a:cs typeface="Segoe UI" pitchFamily="34" charset="0"/>
                <a:hlinkClick r:id="rId6"/>
              </a:rPr>
              <a:t>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extLst>
                    <a:ext uri="{A12FA001-AC4F-418D-AE19-62706E023703}">
                      <ahyp:hlinkClr xmlns:ahyp="http://schemas.microsoft.com/office/drawing/2018/hyperlinkcolor" val="tx"/>
                    </a:ext>
                  </a:extLst>
                </a:hlinkClick>
              </a:rPr>
              <a:t>aka.ms/AMP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 (SLO)</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178510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err="1">
                <a:solidFill>
                  <a:schemeClr val="tx1"/>
                </a:solidFill>
              </a:rPr>
              <a:t>VNet</a:t>
            </a:r>
            <a:r>
              <a:rPr lang="en-US" sz="1200">
                <a:solidFill>
                  <a:schemeClr val="tx1"/>
                </a:solidFill>
              </a:rPr>
              <a: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Advanced data security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369880"/>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sys.dm_exec_requests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101166" y="1108842"/>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101166" y="1108842"/>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5"/>
            <a:ext cx="4063018" cy="4078628"/>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077492"/>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Max storage for instance – </a:t>
            </a:r>
            <a:r>
              <a:rPr lang="en-US" sz="1200" err="1"/>
              <a:t>vCores</a:t>
            </a:r>
            <a:r>
              <a:rPr lang="en-US" sz="1200"/>
              <a:t> affect max storage (Business Critical = less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1892826"/>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Data max size or MAXSIZE is the max possible size of a single database file (only 1 allowed)</a:t>
            </a:r>
          </a:p>
          <a:p>
            <a:pPr lvl="0">
              <a:spcAft>
                <a:spcPts val="600"/>
              </a:spcAft>
              <a:buClr>
                <a:schemeClr val="accent1"/>
              </a:buClr>
            </a:pPr>
            <a:r>
              <a:rPr lang="en-US" sz="1200"/>
              <a:t>Database file “</a:t>
            </a:r>
            <a:r>
              <a:rPr lang="en-US" sz="1200" err="1"/>
              <a:t>maxsize</a:t>
            </a:r>
            <a:r>
              <a:rPr lang="en-US" sz="1200"/>
              <a:t>” may grow to “Data max size”</a:t>
            </a:r>
          </a:p>
          <a:p>
            <a:pPr lvl="0">
              <a:spcAft>
                <a:spcPts val="600"/>
              </a:spcAft>
              <a:buClr>
                <a:schemeClr val="accent1"/>
              </a:buClr>
            </a:pPr>
            <a:r>
              <a:rPr lang="en-US" sz="1200"/>
              <a:t>Hyperscale creates </a:t>
            </a:r>
            <a:r>
              <a:rPr lang="en-US" sz="1200" err="1"/>
              <a:t>db</a:t>
            </a:r>
            <a:r>
              <a:rPr lang="en-US" sz="1200"/>
              <a:t> of 40Gb and grows automatically</a:t>
            </a:r>
          </a:p>
          <a:p>
            <a:pPr lvl="0">
              <a:spcAft>
                <a:spcPts val="600"/>
              </a:spcAft>
              <a:buClr>
                <a:schemeClr val="accent1"/>
              </a:buClr>
            </a:pPr>
            <a:r>
              <a:rPr lang="en-US" sz="1200"/>
              <a:t>Transaction Log maximum is 30% above “Data max size”</a:t>
            </a:r>
          </a:p>
          <a:p>
            <a:pPr lvl="0">
              <a:spcAft>
                <a:spcPts val="600"/>
              </a:spcAft>
              <a:buClr>
                <a:schemeClr val="accent1"/>
              </a:buClr>
            </a:pPr>
            <a:r>
              <a:rPr lang="en-US" sz="1200"/>
              <a:t>Log regularly truncated due to automatic backups (ADR on by default)</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3835700" y="4602462"/>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002675" y="1937306"/>
            <a:ext cx="2332498" cy="400110"/>
          </a:xfrm>
          <a:prstGeom prst="rect">
            <a:avLst/>
          </a:prstGeom>
          <a:noFill/>
        </p:spPr>
        <p:txBody>
          <a:bodyPr wrap="none" lIns="91440" tIns="45720" rIns="91440" bIns="45720">
            <a:spAutoFit/>
          </a:bodyPr>
          <a:lstStyle/>
          <a:p>
            <a:pPr algn="ctr"/>
            <a:r>
              <a:rPr lang="en-US" sz="2000" b="0" cap="none" spc="0">
                <a:ln w="0"/>
              </a:rPr>
              <a:t>Bulk copy program</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4572760" y="4915749"/>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3295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1785104"/>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a:t>
            </a:r>
            <a:r>
              <a:rPr lang="en-US" sz="2000" err="1">
                <a:solidFill>
                  <a:schemeClr val="tx1"/>
                </a:solidFill>
                <a:latin typeface="+mn-lt"/>
                <a:cs typeface="+mn-cs"/>
              </a:rPr>
              <a:t>tempdb</a:t>
            </a:r>
            <a:r>
              <a:rPr lang="en-US" sz="2000">
                <a:solidFill>
                  <a:schemeClr val="tx1"/>
                </a:solidFill>
                <a:latin typeface="+mn-lt"/>
                <a:cs typeface="+mn-cs"/>
              </a:rPr>
              <a: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7346"/>
            <a:ext cx="9144000" cy="2708434"/>
          </a:xfrm>
        </p:spPr>
        <p:txBody>
          <a:bodyPr anchor="ctr"/>
          <a:lstStyle/>
          <a:p>
            <a:pPr>
              <a:lnSpc>
                <a:spcPct val="100000"/>
              </a:lnSpc>
              <a:spcAft>
                <a:spcPts val="1200"/>
              </a:spcAft>
            </a:pPr>
            <a:br>
              <a:rPr lang="en-US" sz="2800" dirty="0">
                <a:solidFill>
                  <a:srgbClr val="0078D7"/>
                </a:solidFill>
              </a:rPr>
            </a:br>
            <a:r>
              <a:rPr lang="en-US" sz="2800" dirty="0">
                <a:solidFill>
                  <a:srgbClr val="0078D7"/>
                </a:solidFill>
              </a:rPr>
              <a:t> </a:t>
            </a:r>
            <a:br>
              <a:rPr lang="en-US" sz="2800" dirty="0"/>
            </a:br>
            <a:r>
              <a:rPr lang="en-US" sz="2400" dirty="0"/>
              <a:t>Activity 1: Deploy Azure SQL Database</a:t>
            </a:r>
            <a:br>
              <a:rPr lang="en-US" sz="2400" dirty="0"/>
            </a:br>
            <a:r>
              <a:rPr lang="en-US" sz="2400" dirty="0"/>
              <a:t>Activity 2: Initial connect and comparison</a:t>
            </a:r>
            <a:br>
              <a:rPr lang="en-US" sz="2400" dirty="0"/>
            </a:br>
            <a:r>
              <a:rPr lang="en-US" sz="2400" dirty="0"/>
              <a:t>Activity 3: Verify deployment</a:t>
            </a:r>
            <a:br>
              <a:rPr lang="en-US" sz="2400" dirty="0"/>
            </a:br>
            <a:r>
              <a:rPr lang="en-US" sz="2400" dirty="0">
                <a:solidFill>
                  <a:schemeClr val="accent2"/>
                </a:solidFill>
              </a:rPr>
              <a:t>(Bonus) </a:t>
            </a:r>
            <a:r>
              <a:rPr lang="en-US" sz="2400" dirty="0">
                <a:solidFill>
                  <a:schemeClr val="tx1"/>
                </a:solidFill>
              </a:rPr>
              <a:t>Activity 4: Configure with Azure CLI</a:t>
            </a:r>
            <a:br>
              <a:rPr lang="en-US" sz="2400" dirty="0">
                <a:solidFill>
                  <a:schemeClr val="tx1"/>
                </a:solidFill>
              </a:rPr>
            </a:br>
            <a:r>
              <a:rPr lang="en-US" sz="2400" dirty="0">
                <a:solidFill>
                  <a:schemeClr val="accent2"/>
                </a:solidFill>
              </a:rPr>
              <a:t>(Bonus) </a:t>
            </a:r>
            <a:r>
              <a:rPr lang="en-US" sz="2400" dirty="0">
                <a:solidFill>
                  <a:schemeClr val="tx1"/>
                </a:solidFill>
              </a:rPr>
              <a:t>Activity 5: Load data</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157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Advanced Data Security</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Detection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104.42.238.205</a:t>
            </a:r>
            <a:endParaRPr kumimoji="0" lang="en-US" sz="9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indent="-179388">
              <a:buClr>
                <a:schemeClr val="accent1"/>
              </a:buClr>
              <a:buFont typeface="Arial" panose="020B0604020202020204" pitchFamily="34" charset="0"/>
              <a:buChar char="•"/>
            </a:pPr>
            <a:r>
              <a:rPr lang="en-US" sz="2000"/>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indent="-179388">
              <a:buClr>
                <a:schemeClr val="accent1"/>
              </a:buClr>
              <a:buFont typeface="Arial" panose="020B0604020202020204" pitchFamily="34" charset="0"/>
              <a:buChar char="•"/>
            </a:pPr>
            <a:r>
              <a:rPr lang="en-US" sz="2000"/>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indent="-179388">
              <a:buClr>
                <a:schemeClr val="accent1"/>
              </a:buClr>
              <a:buFont typeface="Arial" panose="020B0604020202020204" pitchFamily="34" charset="0"/>
              <a:buChar char="•"/>
            </a:pPr>
            <a:r>
              <a:rPr lang="en-US" sz="2000"/>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indent="-179388">
              <a:buClr>
                <a:schemeClr val="accent1"/>
              </a:buClr>
              <a:buFont typeface="Arial" panose="020B0604020202020204" pitchFamily="34" charset="0"/>
              <a:buChar char="•"/>
            </a:pPr>
            <a:r>
              <a:rPr lang="en-US" sz="2000"/>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9831995" y="1789358"/>
            <a:ext cx="2290169" cy="2658092"/>
            <a:chOff x="9831995" y="1789358"/>
            <a:chExt cx="2290169" cy="2658092"/>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10.0.0.5</a:t>
              </a:r>
              <a:endParaRPr kumimoji="0" lang="en-US" sz="9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9831995" y="1789358"/>
              <a:ext cx="1923159" cy="1509132"/>
              <a:chOff x="9831995" y="1789358"/>
              <a:chExt cx="1923159" cy="1509132"/>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9831995" y="1811756"/>
                <a:ext cx="374650" cy="376238"/>
                <a:chOff x="2420" y="2096"/>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2492" y="2265"/>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2603" y="2181"/>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2577" y="2102"/>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2487" y="2181"/>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2492" y="2096"/>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2431" y="2102"/>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2420" y="2181"/>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2431" y="2265"/>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2577" y="2265"/>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7" name="No access to internet">
                <a:extLst>
                  <a:ext uri="{FF2B5EF4-FFF2-40B4-BE49-F238E27FC236}">
                    <a16:creationId xmlns:a16="http://schemas.microsoft.com/office/drawing/2014/main" id="{C8B37C9B-99AC-4933-9489-55555DB1F673}"/>
                  </a:ext>
                </a:extLst>
              </p:cNvPr>
              <p:cNvGrpSpPr/>
              <p:nvPr/>
            </p:nvGrpSpPr>
            <p:grpSpPr>
              <a:xfrm>
                <a:off x="9842813" y="1789358"/>
                <a:ext cx="1912341" cy="1509132"/>
                <a:chOff x="9265666" y="1657998"/>
                <a:chExt cx="1912341" cy="1509132"/>
              </a:xfrm>
            </p:grpSpPr>
            <p:grpSp>
              <p:nvGrpSpPr>
                <p:cNvPr id="96" name="Group 95">
                  <a:extLst>
                    <a:ext uri="{FF2B5EF4-FFF2-40B4-BE49-F238E27FC236}">
                      <a16:creationId xmlns:a16="http://schemas.microsoft.com/office/drawing/2014/main" id="{26A2305E-5F7C-4300-9BE4-9DF5FD127AF8}"/>
                    </a:ext>
                  </a:extLst>
                </p:cNvPr>
                <p:cNvGrpSpPr/>
                <p:nvPr/>
              </p:nvGrpSpPr>
              <p:grpSpPr>
                <a:xfrm>
                  <a:off x="9265666" y="1657998"/>
                  <a:ext cx="1912341" cy="1082878"/>
                  <a:chOff x="9265666" y="1657998"/>
                  <a:chExt cx="1912341" cy="1082878"/>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265666" y="2408881"/>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535074" y="2143801"/>
                    <a:ext cx="960931" cy="440974"/>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912574" y="1657998"/>
                    <a:ext cx="1265433" cy="443198"/>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0000"/>
                        </a:solidFill>
                        <a:effectLst/>
                        <a:uLnTx/>
                        <a:uFillTx/>
                        <a:latin typeface="Segoe UI Semibold"/>
                        <a:ea typeface="+mn-ea"/>
                      </a:rPr>
                      <a:t>No access to Internet</a:t>
                    </a:r>
                    <a:endParaRPr kumimoji="0" lang="en-US" sz="1600" b="0" i="0" u="none" strike="noStrike" kern="0" cap="none" spc="0" normalizeH="0" baseline="0" noProof="0">
                      <a:ln>
                        <a:noFill/>
                      </a:ln>
                      <a:solidFill>
                        <a:srgbClr val="FF0000"/>
                      </a:solidFill>
                      <a:effectLst/>
                      <a:uLnTx/>
                      <a:uFillTx/>
                      <a:latin typeface="Segoe UI Semibold"/>
                      <a:ea typeface="+mn-ea"/>
                      <a:cs typeface="Segoe UI Semibold"/>
                    </a:endParaRPr>
                  </a:p>
                </p:txBody>
              </p:sp>
            </p:grpSp>
            <p:cxnSp>
              <p:nvCxnSpPr>
                <p:cNvPr id="97" name="Straight Arrow Connector 96">
                  <a:extLst>
                    <a:ext uri="{FF2B5EF4-FFF2-40B4-BE49-F238E27FC236}">
                      <a16:creationId xmlns:a16="http://schemas.microsoft.com/office/drawing/2014/main" id="{9650ADDA-AC7B-42C9-AAFC-7ED1FABA1D64}"/>
                    </a:ext>
                  </a:extLst>
                </p:cNvPr>
                <p:cNvCxnSpPr>
                  <a:cxnSpLocks/>
                </p:cNvCxnSpPr>
                <p:nvPr/>
              </p:nvCxnSpPr>
              <p:spPr>
                <a:xfrm flipH="1" flipV="1">
                  <a:off x="9419252" y="2164382"/>
                  <a:ext cx="13746" cy="1002748"/>
                </a:xfrm>
                <a:prstGeom prst="straightConnector1">
                  <a:avLst/>
                </a:prstGeom>
                <a:noFill/>
                <a:ln w="12700" cap="flat" cmpd="sng" algn="ctr">
                  <a:solidFill>
                    <a:srgbClr val="FF0000"/>
                  </a:solidFill>
                  <a:prstDash val="solid"/>
                  <a:miter lim="800000"/>
                  <a:headEnd type="triangle" w="med" len="med"/>
                  <a:tailEnd type="none" w="med" len="med"/>
                </a:ln>
                <a:effectLst/>
              </p:spPr>
            </p:cxn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3152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316786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delete or read-only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owner</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187656" cy="4801314"/>
          </a:xfrm>
          <a:prstGeom prst="rect">
            <a:avLst/>
          </a:prstGeom>
          <a:noFill/>
        </p:spPr>
        <p:txBody>
          <a:bodyPr wrap="none" lIns="0" tIns="0" rIns="0" bIns="0" rtlCol="0">
            <a:spAutoFit/>
          </a:bodyPr>
          <a:lstStyle/>
          <a:p>
            <a:r>
              <a:rPr lang="en-US" sz="2000"/>
              <a:t>“Mixed Mode” authentication </a:t>
            </a:r>
            <a:r>
              <a:rPr lang="en-US" sz="2000" b="1"/>
              <a:t>forced</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fade">
                                      <p:cBhvr>
                                        <p:cTn id="53" dur="500"/>
                                        <p:tgtEl>
                                          <p:spTgt spid="4">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5" end="15"/>
                                            </p:txEl>
                                          </p:spTgt>
                                        </p:tgtEl>
                                        <p:attrNameLst>
                                          <p:attrName>style.visibility</p:attrName>
                                        </p:attrNameLst>
                                      </p:cBhvr>
                                      <p:to>
                                        <p:strVal val="visible"/>
                                      </p:to>
                                    </p:set>
                                    <p:animEffect transition="in" filter="fade">
                                      <p:cBhvr>
                                        <p:cTn id="56"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70055"/>
            <a:ext cx="5258508" cy="307776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Encrypted connections – TLS forced for Azure SQL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TLS 1.2 forced for Azure SQL Managed Instance outbound connections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grpSp>
        <p:nvGrpSpPr>
          <p:cNvPr id="32" name="Group 31">
            <a:extLst>
              <a:ext uri="{FF2B5EF4-FFF2-40B4-BE49-F238E27FC236}">
                <a16:creationId xmlns:a16="http://schemas.microsoft.com/office/drawing/2014/main" id="{15A8A844-350D-4E56-8418-2056413BC96C}"/>
              </a:ext>
            </a:extLst>
          </p:cNvPr>
          <p:cNvGrpSpPr/>
          <p:nvPr/>
        </p:nvGrpSpPr>
        <p:grpSpPr>
          <a:xfrm>
            <a:off x="584200" y="3661686"/>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3"/>
            <a:stretch>
              <a:fillRect/>
            </a:stretch>
          </p:blipFill>
          <p:spPr>
            <a:xfrm>
              <a:off x="7992258" y="5462496"/>
              <a:ext cx="4038600" cy="1067470"/>
            </a:xfrm>
            <a:prstGeom prst="rect">
              <a:avLst/>
            </a:prstGeom>
            <a:ln>
              <a:noFill/>
            </a:ln>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4"/>
            <a:stretch>
              <a:fillRect/>
            </a:stretch>
          </p:blipFill>
          <p:spPr>
            <a:xfrm>
              <a:off x="3779549" y="5404909"/>
              <a:ext cx="3712505" cy="1123950"/>
            </a:xfrm>
            <a:prstGeom prst="rect">
              <a:avLst/>
            </a:prstGeom>
            <a:ln>
              <a:noFill/>
            </a:ln>
          </p:spPr>
        </p:pic>
      </p:grpSp>
      <p:sp>
        <p:nvSpPr>
          <p:cNvPr id="37" name="Rectangle 36">
            <a:extLst>
              <a:ext uri="{FF2B5EF4-FFF2-40B4-BE49-F238E27FC236}">
                <a16:creationId xmlns:a16="http://schemas.microsoft.com/office/drawing/2014/main" id="{18E58E89-CD1A-414E-9A5B-29293299D1C5}"/>
              </a:ext>
            </a:extLst>
          </p:cNvPr>
          <p:cNvSpPr/>
          <p:nvPr/>
        </p:nvSpPr>
        <p:spPr>
          <a:xfrm>
            <a:off x="588263" y="1461253"/>
            <a:ext cx="5253737" cy="1938992"/>
          </a:xfrm>
          <a:prstGeom prst="rect">
            <a:avLst/>
          </a:prstGeom>
          <a:solidFill>
            <a:srgbClr val="FFFFFF"/>
          </a:solidFill>
          <a:ln w="12700">
            <a:solidFill>
              <a:schemeClr val="accent4"/>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584200" y="3737281"/>
            <a:ext cx="8627264" cy="1750841"/>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5"/>
          <a:stretch>
            <a:fillRect/>
          </a:stretch>
        </p:blipFill>
        <p:spPr>
          <a:xfrm>
            <a:off x="6900787" y="1430530"/>
            <a:ext cx="4464303" cy="1984955"/>
          </a:xfrm>
          <a:prstGeom prst="rect">
            <a:avLst/>
          </a:prstGeom>
          <a:ln w="12700">
            <a:solidFill>
              <a:schemeClr val="accent4"/>
            </a:solidFill>
          </a:ln>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3801041"/>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Advanced data security</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3"/>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Advanced data security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7021"/>
            <a:ext cx="10841294" cy="3447098"/>
          </a:xfrm>
        </p:spPr>
        <p:txBody>
          <a:bodyPr anchor="ctr"/>
          <a:lstStyle/>
          <a:p>
            <a:pPr>
              <a:lnSpc>
                <a:spcPct val="100000"/>
              </a:lnSpc>
              <a:spcAft>
                <a:spcPts val="600"/>
              </a:spcAft>
            </a:pPr>
            <a:br>
              <a:rPr lang="en-US" sz="2800" dirty="0">
                <a:solidFill>
                  <a:srgbClr val="0078D7"/>
                </a:solidFill>
              </a:rPr>
            </a:br>
            <a:br>
              <a:rPr lang="en-US" sz="2800" dirty="0"/>
            </a:br>
            <a:r>
              <a:rPr lang="en-US" sz="2400" dirty="0"/>
              <a:t>Activity 1: Configure Auditing</a:t>
            </a:r>
            <a:br>
              <a:rPr lang="en-US" sz="2400" dirty="0"/>
            </a:br>
            <a:r>
              <a:rPr lang="en-US" sz="2400" dirty="0"/>
              <a:t>Activity 2: Configure and manage Firewall/</a:t>
            </a:r>
            <a:r>
              <a:rPr lang="en-US" sz="2400" dirty="0" err="1"/>
              <a:t>Vnet</a:t>
            </a:r>
            <a:r>
              <a:rPr lang="en-US" sz="2400" dirty="0"/>
              <a:t> rules</a:t>
            </a:r>
            <a:br>
              <a:rPr lang="en-US" sz="2400" dirty="0"/>
            </a:br>
            <a:r>
              <a:rPr lang="en-US" sz="2400" dirty="0">
                <a:solidFill>
                  <a:schemeClr val="accent2"/>
                </a:solidFill>
              </a:rPr>
              <a:t>(Bonus) </a:t>
            </a:r>
            <a:r>
              <a:rPr lang="en-US" sz="2400" dirty="0">
                <a:solidFill>
                  <a:schemeClr val="tx1"/>
                </a:solidFill>
              </a:rPr>
              <a:t>Activity 3: Create and manage Private Link</a:t>
            </a:r>
            <a:br>
              <a:rPr lang="en-US" sz="2400" dirty="0">
                <a:solidFill>
                  <a:schemeClr val="tx1"/>
                </a:solidFill>
              </a:rPr>
            </a:br>
            <a:r>
              <a:rPr lang="en-US" sz="2400" dirty="0"/>
              <a:t>Activity 4: Azure AD authentication</a:t>
            </a:r>
            <a:br>
              <a:rPr lang="en-US" sz="2400" dirty="0"/>
            </a:br>
            <a:r>
              <a:rPr lang="en-US" sz="2400" dirty="0">
                <a:solidFill>
                  <a:schemeClr val="accent2"/>
                </a:solidFill>
              </a:rPr>
              <a:t>(Bonus) </a:t>
            </a:r>
            <a:r>
              <a:rPr lang="en-US" sz="2400" dirty="0">
                <a:solidFill>
                  <a:schemeClr val="tx1"/>
                </a:solidFill>
              </a:rPr>
              <a:t>Activity 5: Confirm TDE is enabled</a:t>
            </a:r>
            <a:br>
              <a:rPr lang="en-US" sz="2400" dirty="0"/>
            </a:br>
            <a:r>
              <a:rPr lang="en-US" sz="2400" dirty="0"/>
              <a:t>Activity 6: Advanced data security</a:t>
            </a:r>
            <a:br>
              <a:rPr lang="en-US" sz="2400" dirty="0"/>
            </a:br>
            <a:r>
              <a:rPr lang="en-US" sz="2400" dirty="0">
                <a:solidFill>
                  <a:schemeClr val="accent2"/>
                </a:solidFill>
              </a:rPr>
              <a:t>(Bonus) </a:t>
            </a:r>
            <a:r>
              <a:rPr lang="en-US" sz="2400" dirty="0">
                <a:solidFill>
                  <a:schemeClr val="tx1"/>
                </a:solidFill>
              </a:rPr>
              <a:t>Activity 7: Data classification, Dynamic data masking, and SQL Audit</a:t>
            </a:r>
          </a:p>
        </p:txBody>
      </p:sp>
      <p:grpSp>
        <p:nvGrpSpPr>
          <p:cNvPr id="3" name="Group 2">
            <a:extLst>
              <a:ext uri="{FF2B5EF4-FFF2-40B4-BE49-F238E27FC236}">
                <a16:creationId xmlns:a16="http://schemas.microsoft.com/office/drawing/2014/main" id="{7626D1C0-0723-3049-830D-5AE5E383F220}"/>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1909BA7B-02B7-8942-AAC3-CA2C88A1305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CFD0EA50-4781-A44B-8ADA-CB918DF8CCA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BCB2D1E4-6F51-0548-B9C2-3D3810D3EDED}"/>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24540876-18D8-EE47-BF26-A6A83DBB3AAE}"/>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070D8B5B-EEEA-F645-9F78-8453774EF0A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669C1070-F3B2-1B4B-9E77-BA686FED0A75}"/>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621ED4F2-1E3D-4542-8C73-CB7832BE3199}"/>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98EEA0C0-E35D-1D4D-814B-602DACE9403B}"/>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764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602129" y="1190488"/>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Not 100%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(except for Scalar UDF </a:t>
            </a:r>
            <a:r>
              <a:rPr lang="en-US" sz="1600" err="1"/>
              <a:t>Inlining</a:t>
            </a:r>
            <a:r>
              <a:rPr lang="en-US" sz="1600"/>
              <a:t>)</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animEffect transition="in" filter="fade">
                                      <p:cBhvr>
                                        <p:cTn id="57" dur="500"/>
                                        <p:tgtEl>
                                          <p:spTgt spid="3">
                                            <p:txEl>
                                              <p:pRg st="25" end="25"/>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6" end="26"/>
                                            </p:txEl>
                                          </p:spTgt>
                                        </p:tgtEl>
                                        <p:attrNameLst>
                                          <p:attrName>style.visibility</p:attrName>
                                        </p:attrNameLst>
                                      </p:cBhvr>
                                      <p:to>
                                        <p:strVal val="visible"/>
                                      </p:to>
                                    </p:set>
                                    <p:animEffect transition="in" filter="fade">
                                      <p:cBhvr>
                                        <p:cTn id="60" dur="500"/>
                                        <p:tgtEl>
                                          <p:spTgt spid="3">
                                            <p:txEl>
                                              <p:pRg st="26" end="26"/>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7" end="27"/>
                                            </p:txEl>
                                          </p:spTgt>
                                        </p:tgtEl>
                                        <p:attrNameLst>
                                          <p:attrName>style.visibility</p:attrName>
                                        </p:attrNameLst>
                                      </p:cBhvr>
                                      <p:to>
                                        <p:strVal val="visible"/>
                                      </p:to>
                                    </p:set>
                                    <p:animEffect transition="in" filter="fade">
                                      <p:cBhvr>
                                        <p:cTn id="63" dur="500"/>
                                        <p:tgtEl>
                                          <p:spTgt spid="3">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DB, # files scales with </a:t>
            </a:r>
            <a:r>
              <a:rPr lang="en-US" sz="1200" err="1">
                <a:solidFill>
                  <a:prstClr val="black">
                    <a:hueOff val="0"/>
                    <a:satOff val="0"/>
                    <a:lumOff val="0"/>
                    <a:alphaOff val="0"/>
                  </a:prstClr>
                </a:solidFill>
              </a:rPr>
              <a:t>vCores</a:t>
            </a:r>
            <a:r>
              <a:rPr lang="en-US" sz="1200">
                <a:solidFill>
                  <a:prstClr val="black">
                    <a:hueOff val="0"/>
                    <a:satOff val="0"/>
                    <a:lumOff val="0"/>
                    <a:alphaOff val="0"/>
                  </a:prstClr>
                </a:solidFill>
              </a:rPr>
              <a:t>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Tempdb Metadata Optimization not supported</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214177"/>
            <a:ext cx="4450826"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381336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sys.dm_user_db_resource_governance</a:t>
            </a:r>
            <a:r>
              <a:rPr lang="en-US" sz="1200">
                <a:solidFill>
                  <a:schemeClr val="tx1"/>
                </a:solidFill>
              </a:rPr>
              <a:t>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sys.dm_user_db_resource_governance_internal</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1210804" y="1395149"/>
            <a:ext cx="4196129" cy="779542"/>
            <a:chOff x="1220964" y="1203458"/>
            <a:chExt cx="4196129" cy="779542"/>
          </a:xfrm>
        </p:grpSpPr>
        <p:sp>
          <p:nvSpPr>
            <p:cNvPr id="9" name="Rectangle 8">
              <a:extLst>
                <a:ext uri="{FF2B5EF4-FFF2-40B4-BE49-F238E27FC236}">
                  <a16:creationId xmlns:a16="http://schemas.microsoft.com/office/drawing/2014/main" id="{F1AC2C94-83C5-EA48-A7EE-43A3FA91E815}"/>
                </a:ext>
              </a:extLst>
            </p:cNvPr>
            <p:cNvSpPr/>
            <p:nvPr/>
          </p:nvSpPr>
          <p:spPr>
            <a:xfrm>
              <a:off x="1220964" y="1203458"/>
              <a:ext cx="2278380" cy="738664"/>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 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1978" y="1190628"/>
            <a:ext cx="6700424" cy="5170646"/>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a:t>
            </a:r>
            <a:r>
              <a:rPr lang="en-US" sz="1400" err="1"/>
              <a:t>vCores</a:t>
            </a:r>
            <a:r>
              <a:rPr lang="en-US" sz="1400"/>
              <a:t>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a:t>
            </a:r>
            <a:r>
              <a:rPr lang="en-US" sz="1400" err="1"/>
              <a:t>vCores</a:t>
            </a:r>
            <a:r>
              <a:rPr lang="en-US" sz="1400"/>
              <a:t> with higher limits for more memory or workers</a:t>
            </a:r>
          </a:p>
          <a:p>
            <a:pPr marL="233363" indent="-233363">
              <a:buClr>
                <a:schemeClr val="accent1"/>
              </a:buClr>
              <a:buFont typeface="Arial" panose="020B0604020202020204" pitchFamily="34" charset="0"/>
              <a:buChar char="•"/>
            </a:pPr>
            <a:r>
              <a:rPr lang="en-US" sz="1400"/>
              <a:t>For MI, scale up </a:t>
            </a:r>
            <a:r>
              <a:rPr lang="en-US" sz="1400" err="1"/>
              <a:t>vCores</a:t>
            </a:r>
            <a:r>
              <a:rPr lang="en-US" sz="1400"/>
              <a:t>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fade">
                                      <p:cBhvr>
                                        <p:cTn id="55" dur="500"/>
                                        <p:tgtEl>
                                          <p:spTgt spid="3">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5" y="1824341"/>
            <a:ext cx="11274063" cy="2339102"/>
          </a:xfrm>
        </p:spPr>
        <p:txBody>
          <a:bodyPr anchor="ctr"/>
          <a:lstStyle/>
          <a:p>
            <a:pPr>
              <a:lnSpc>
                <a:spcPct val="100000"/>
              </a:lnSpc>
            </a:pPr>
            <a:br>
              <a:rPr lang="en-US" sz="2800" dirty="0">
                <a:solidFill>
                  <a:srgbClr val="0078D7"/>
                </a:solidFill>
              </a:rPr>
            </a:br>
            <a:r>
              <a:rPr lang="en-US" sz="2800" dirty="0">
                <a:solidFill>
                  <a:srgbClr val="0078D7"/>
                </a:solidFill>
              </a:rPr>
              <a:t> </a:t>
            </a:r>
            <a:br>
              <a:rPr lang="en-US" sz="2800" dirty="0">
                <a:solidFill>
                  <a:srgbClr val="0078D7"/>
                </a:solidFill>
              </a:rPr>
            </a:br>
            <a:r>
              <a:rPr lang="en-US" sz="2400" dirty="0"/>
              <a:t>Activity 1: How to monitor performance in Azure SQL Database</a:t>
            </a:r>
            <a:br>
              <a:rPr lang="en-US" sz="2400" dirty="0"/>
            </a:br>
            <a:r>
              <a:rPr lang="en-US" sz="2400" dirty="0"/>
              <a:t>Activity 2: Scaling your workload performance in Azure SQL Database</a:t>
            </a:r>
            <a:br>
              <a:rPr lang="en-US" sz="2400" dirty="0"/>
            </a:br>
            <a:r>
              <a:rPr lang="en-US" sz="2400" dirty="0"/>
              <a:t>Activity 3: Optimizing application performance in Azure SQL Database</a:t>
            </a:r>
            <a:br>
              <a:rPr lang="en-US" sz="2400" dirty="0"/>
            </a:br>
            <a:r>
              <a:rPr lang="en-US" sz="2400" dirty="0">
                <a:solidFill>
                  <a:srgbClr val="50E6FF"/>
                </a:solidFill>
              </a:rPr>
              <a:t>(Bonus) </a:t>
            </a:r>
            <a:r>
              <a:rPr lang="en-US" sz="2400" dirty="0">
                <a:solidFill>
                  <a:schemeClr val="tx1"/>
                </a:solidFill>
              </a:rPr>
              <a:t>Activity 4: Using Automatic Tuning in Azure SQL Database</a:t>
            </a:r>
          </a:p>
        </p:txBody>
      </p:sp>
      <p:grpSp>
        <p:nvGrpSpPr>
          <p:cNvPr id="3" name="Group 2">
            <a:extLst>
              <a:ext uri="{FF2B5EF4-FFF2-40B4-BE49-F238E27FC236}">
                <a16:creationId xmlns:a16="http://schemas.microsoft.com/office/drawing/2014/main" id="{22539F15-1BBF-DB46-97D7-FC7460B73086}"/>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83C988CC-654E-2346-865A-65967D89ED55}"/>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15705179-023F-B343-94ED-F5225844B307}"/>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09AF9443-6F41-6042-A098-0007F8EF5BBF}"/>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111A3F2B-43D9-7B42-AD33-C812201A3FA9}"/>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44E97F03-4ADC-4448-AB7F-8E2881B1B2B2}"/>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762A0305-CD34-744E-B798-D98F9DEBC54B}"/>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021EB06B-4126-9848-91AB-CA942D653B80}"/>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342E0F25-4369-0D4C-890C-371356BD6CDB}"/>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704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7653423" cy="4074962"/>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 </a:t>
            </a: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01392" y="1196206"/>
            <a:ext cx="4380412" cy="1661993"/>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Free for Business Critical</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Replicas are automatically created across zones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Could slow down latency sensitive OLTP applications</a:t>
            </a: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redundant configuration</a:t>
            </a:r>
            <a:endParaRPr lang="en-US"/>
          </a:p>
        </p:txBody>
      </p:sp>
      <p:grpSp>
        <p:nvGrpSpPr>
          <p:cNvPr id="6" name="Group 5">
            <a:extLst>
              <a:ext uri="{FF2B5EF4-FFF2-40B4-BE49-F238E27FC236}">
                <a16:creationId xmlns:a16="http://schemas.microsoft.com/office/drawing/2014/main" id="{C92ADCA4-83CB-414D-A1A4-10B4F2E50097}"/>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B89C20DA-CCAB-BA46-A7D8-7E3F8F4171C2}"/>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FCB49EE8-41A6-A14E-91DD-A8ECDE656C1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0B3D2A20-9A06-5540-B4E0-F5084C7C0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6A42A0D2-E0DF-C549-BBAD-DD060E4D83A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63DE3A10-0D68-AD43-A11D-DB92D8E58CA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682B46B4-2A4B-AE48-8E6D-7EBA8850C7E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16978A0D-31C9-8B4E-8107-9D7D78C6A19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C41D38ED-F06B-234E-986D-DBD9A29E9C8F}"/>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2F66EB95-A98E-064A-8D3A-868B083A69B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164C811-EE13-AE49-821B-1E1EE23EF19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F7897A6-3504-8F4A-95AD-FF558EB2F7F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5F598D7-F37A-4948-AC56-597D8D4F8E1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1429552D-3355-FD4C-B812-D94EE06B837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91D89CA-1D78-4243-AC43-7A55D8927D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47D0DC3F-F7F4-0D41-B903-ACD3C16684B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algn="l"/>
            <a:r>
              <a:rPr lang="en-US" sz="1200" b="1"/>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r>
              <a:rPr lang="en-US" sz="1000"/>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algn="l"/>
            <a:r>
              <a:rPr lang="en-US" sz="1000"/>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algn="l"/>
            <a:r>
              <a:rPr lang="en-US" sz="1000"/>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algn="r"/>
            <a:r>
              <a:rPr lang="en-US" sz="1000"/>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algn="ctr"/>
            <a:r>
              <a:rPr lang="en-US" sz="1200" b="1" err="1"/>
              <a:t>AlwaysON</a:t>
            </a:r>
            <a:r>
              <a:rPr lang="en-US" sz="1200" b="1"/>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endParaRPr lang="en-US" sz="1800" b="1"/>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algn="l"/>
            <a:r>
              <a:rPr lang="en-US" sz="1200" b="1"/>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algn="l"/>
            <a:r>
              <a:rPr lang="en-US" sz="1200" b="1"/>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algn="l"/>
            <a:r>
              <a:rPr lang="en-US" sz="1200" b="1"/>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49805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731918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0813"/>
            <a:ext cx="9144000" cy="2339102"/>
          </a:xfrm>
        </p:spPr>
        <p:txBody>
          <a:bodyPr anchor="ctr"/>
          <a:lstStyle/>
          <a:p>
            <a:pPr>
              <a:lnSpc>
                <a:spcPct val="100000"/>
              </a:lnSpc>
            </a:pPr>
            <a:br>
              <a:rPr lang="en-US" sz="2800" dirty="0">
                <a:solidFill>
                  <a:srgbClr val="0078D7"/>
                </a:solidFill>
              </a:rPr>
            </a:br>
            <a:br>
              <a:rPr lang="en-US" sz="2800" dirty="0">
                <a:solidFill>
                  <a:srgbClr val="50E6FF"/>
                </a:solidFill>
              </a:rPr>
            </a:br>
            <a:r>
              <a:rPr lang="en-US" sz="2400" dirty="0">
                <a:solidFill>
                  <a:srgbClr val="50E6FF"/>
                </a:solidFill>
              </a:rPr>
              <a:t>(Bonus) </a:t>
            </a:r>
            <a:r>
              <a:rPr lang="en-US" sz="2400" dirty="0">
                <a:solidFill>
                  <a:schemeClr val="tx1"/>
                </a:solidFill>
              </a:rPr>
              <a:t>Activity 1: Restore to a point in time</a:t>
            </a:r>
            <a:br>
              <a:rPr lang="en-US" sz="2400" dirty="0"/>
            </a:br>
            <a:r>
              <a:rPr lang="en-US" sz="2400" dirty="0"/>
              <a:t>Activity 2: Basic HA in Azure SQL Database</a:t>
            </a:r>
            <a:br>
              <a:rPr lang="en-US" sz="2400" dirty="0"/>
            </a:br>
            <a:r>
              <a:rPr lang="en-US" sz="2400" dirty="0"/>
              <a:t>Activity 3: Turn-key AGs in Business critical</a:t>
            </a:r>
            <a:br>
              <a:rPr lang="en-US" sz="2400" dirty="0"/>
            </a:br>
            <a:r>
              <a:rPr lang="en-US" sz="2400" dirty="0"/>
              <a:t>Activity 4: Geo-distributed auto-failover groups with read-scale</a:t>
            </a:r>
          </a:p>
        </p:txBody>
      </p:sp>
      <p:grpSp>
        <p:nvGrpSpPr>
          <p:cNvPr id="3" name="Group 2">
            <a:extLst>
              <a:ext uri="{FF2B5EF4-FFF2-40B4-BE49-F238E27FC236}">
                <a16:creationId xmlns:a16="http://schemas.microsoft.com/office/drawing/2014/main" id="{B8CE245F-939A-9446-B40C-DA3D8A890E05}"/>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27C6C8B1-26A0-0D4A-BBD7-F84D1F32279C}"/>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A4B37F38-52BE-004D-B057-DBC7F6468D47}"/>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AE976FB8-7D68-DF40-825C-A7E0BE868112}"/>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E5113E40-5943-9A41-B8DD-B73AA60C7FE8}"/>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8397549C-9B0B-3B49-852B-ACAC185B7AC9}"/>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F51E2BD9-1C6B-F849-BFA9-34C725BE8973}"/>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328DF573-1957-5D46-9C7D-5184386A9E3A}"/>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691564A8-56F7-7F42-A764-55EF8F7C2AC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22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a legacy application (they can't change the driver or connection string) on a non-Azure machine, and multiple users that run reports from SQL admin tools (SSMS, ADS, PowerShell) on non-Azure machines.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21626493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a legacy application (they can't change the driver or connection string) on a non-Azure machine, and multiple users that run reports from SQL admin tools (SSMS, ADS, PowerShell) on non-Azure machines.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2096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785490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7289368" cy="4247317"/>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a:t>
            </a:r>
          </a:p>
          <a:p>
            <a:pPr marL="349250" indent="-158750">
              <a:buClr>
                <a:schemeClr val="accent1"/>
              </a:buClr>
              <a:buFont typeface="Arial" panose="020B0604020202020204" pitchFamily="34" charset="0"/>
              <a:buChar char="•"/>
            </a:pPr>
            <a:r>
              <a:rPr lang="en-US" sz="1600"/>
              <a:t>Linked Servers and 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is in Preview for Managed Instance</a:t>
            </a:r>
          </a:p>
          <a:p>
            <a:pPr marL="349250" indent="-158750">
              <a:buClr>
                <a:schemeClr val="accent1"/>
              </a:buClr>
              <a:buFont typeface="Arial" panose="020B0604020202020204" pitchFamily="34" charset="0"/>
              <a:buChar char="•"/>
            </a:pPr>
            <a:r>
              <a:rPr lang="en-US" sz="1600" err="1"/>
              <a:t>xp_cmdshell</a:t>
            </a:r>
            <a:r>
              <a:rPr lang="en-US" sz="1600"/>
              <a:t> and DTC are not supported</a:t>
            </a:r>
          </a:p>
          <a:p>
            <a:pPr lvl="0"/>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087273"/>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hlinkClick r:id="rId3"/>
              </a:rPr>
              <a:t>aka.ms/azuresqlfundamentals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hlinkClick r:id="rId4"/>
              </a:rPr>
              <a:t>aka.ms/sqlworkshops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hlinkClick r:id="rId5"/>
              </a:rPr>
              <a:t>aka.ms/chooseazuresql</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hlinkClick r:id="rId6"/>
              </a:rPr>
              <a:t>aka.ms/azuresqldocs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hlinkClick r:id="rId7"/>
              </a:rPr>
              <a:t>aka.ms/dataexposed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office/2006/metadata/properties"/>
    <ds:schemaRef ds:uri="3ae6f26d-9444-4782-a775-fd15bae28999"/>
    <ds:schemaRef ds:uri="http://schemas.openxmlformats.org/package/2006/metadata/core-properties"/>
    <ds:schemaRef ds:uri="http://purl.org/dc/terms/"/>
    <ds:schemaRef ds:uri="http://schemas.microsoft.com/office/2006/documentManagement/types"/>
    <ds:schemaRef ds:uri="http://purl.org/dc/dcmitype/"/>
    <ds:schemaRef ds:uri="http://schemas.microsoft.com/office/infopath/2007/PartnerControls"/>
    <ds:schemaRef ds:uri="72c0272b-f05b-475f-9459-f7525b8ef3e1"/>
    <ds:schemaRef ds:uri="http://schemas.microsoft.com/sharepoint/v3"/>
    <ds:schemaRef ds:uri="http://purl.org/dc/elements/1.1/"/>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TotalTime>
  <Words>18067</Words>
  <Application>Microsoft Office PowerPoint</Application>
  <PresentationFormat>Widescreen</PresentationFormat>
  <Paragraphs>2935</Paragraphs>
  <Slides>96</Slides>
  <Notes>90</Notes>
  <HiddenSlides>0</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96</vt:i4>
      </vt:variant>
    </vt:vector>
  </HeadingPairs>
  <TitlesOfParts>
    <vt:vector size="125"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Azure SQL MI or DB? </vt:lpstr>
      <vt:lpstr>Service tiers – Managed Instance</vt:lpstr>
      <vt:lpstr>Azure SQL MI or DB? </vt:lpstr>
      <vt:lpstr>PowerPoint Presentation</vt:lpstr>
      <vt:lpstr>Service tiers – SQL Database</vt:lpstr>
      <vt:lpstr>Hardware</vt:lpstr>
      <vt:lpstr>Interfaces for Azure SQL</vt:lpstr>
      <vt:lpstr>Summary</vt:lpstr>
      <vt:lpstr>Deploy and configure</vt:lpstr>
      <vt:lpstr>New deployment vs. Migration</vt:lpstr>
      <vt:lpstr>Pre-deployment planning</vt:lpstr>
      <vt:lpstr>Resource limit considerations</vt:lpstr>
      <vt:lpstr>Deploy</vt:lpstr>
      <vt:lpstr>Key Deployment Implementation Details</vt:lpstr>
      <vt:lpstr>Verify Deployment</vt:lpstr>
      <vt:lpstr>Configure</vt:lpstr>
      <vt:lpstr>Azure SQL space management</vt:lpstr>
      <vt:lpstr>SQL connectivity architecture</vt:lpstr>
      <vt:lpstr>PowerPoint Presentation</vt:lpstr>
      <vt:lpstr>Loading data in Azure SQL</vt:lpstr>
      <vt:lpstr>Summary</vt:lpstr>
      <vt:lpstr>   Activity 1: Deploy Azure SQL Database Activity 2: Initial connect and comparison Activity 3: Verify deployment (Bonus) Activity 4: Configure with Azure CLI (Bonus) Activity 5: Load data</vt:lpstr>
      <vt:lpstr>Security</vt:lpstr>
      <vt:lpstr>Security capabilities and tasks</vt:lpstr>
      <vt:lpstr>Azure SQL Enterprise-class security</vt:lpstr>
      <vt:lpstr>Network security – SQL Database</vt:lpstr>
      <vt:lpstr>Network security – SQL Managed Instance</vt:lpstr>
      <vt:lpstr>Setup and configure network security</vt:lpstr>
      <vt:lpstr>Azure Role Based Access Control (RBAC)</vt:lpstr>
      <vt:lpstr>Authentication to Azure SQL</vt:lpstr>
      <vt:lpstr>Setup and configure authentication and authorization</vt:lpstr>
      <vt:lpstr>Data encryption</vt:lpstr>
      <vt:lpstr>Dynamic Data Masking</vt:lpstr>
      <vt:lpstr>Setup and configure data protection</vt:lpstr>
      <vt:lpstr>Auditing in Azure SQL</vt:lpstr>
      <vt:lpstr>Monitoring and managing security</vt:lpstr>
      <vt:lpstr>Advanced data security</vt:lpstr>
      <vt:lpstr>Advanced Threat Protection  Detect unusual and harmful attempts to breach your database</vt:lpstr>
      <vt:lpstr>Summary</vt:lpstr>
      <vt:lpstr>  Activity 1: Configure Auditing Activity 2: Configure and manage Firewall/Vnet rules (Bonus) Activity 3: Create and manage Private Link Activity 4: Azure AD authentication (Bonus) Activity 5: Confirm TDE is enabled Activity 6: Advanced data security (Bonus) Activity 7: Data classification, Dynamic data masking, and SQL Audit</vt:lpstr>
      <vt:lpstr>Performance</vt:lpstr>
      <vt:lpstr>Performance Capabilities and Tasks</vt:lpstr>
      <vt:lpstr>Azure SQL performance capabilities</vt:lpstr>
      <vt:lpstr>Configuring for performance</vt:lpstr>
      <vt:lpstr>Maintaining for performance</vt:lpstr>
      <vt:lpstr>Monitoring and Troubleshooting Performance</vt:lpstr>
      <vt:lpstr>Dynamic Management Views</vt:lpstr>
      <vt:lpstr>Extended events with Azure SQL</vt:lpstr>
      <vt:lpstr>It is just SQL: Running or waiting</vt:lpstr>
      <vt:lpstr>Azure specific performance scenarios</vt:lpstr>
      <vt:lpstr>Accelerating and Tuning Performance</vt:lpstr>
      <vt:lpstr>Intelligent Performance</vt:lpstr>
      <vt:lpstr>Intelligent Query Processing</vt:lpstr>
      <vt:lpstr>Automatic Plan Correction</vt:lpstr>
      <vt:lpstr>Automatic Tuning with Azure SQL Database</vt:lpstr>
      <vt:lpstr>Summary</vt:lpstr>
      <vt:lpstr>   Activity 1: How to monitor performance in Azure SQL Database Activity 2: Scaling your workload performance in Azure SQL Database Activity 3: Optimizing application performance in Azure SQL Database (Bonus) Activity 4: Using Automatic Tuning in Azure SQL Database</vt:lpstr>
      <vt:lpstr>Availability</vt:lpstr>
      <vt:lpstr>Availability capabilities and tasks</vt:lpstr>
      <vt:lpstr>Backup and restore </vt:lpstr>
      <vt:lpstr>General Purpose High Availability</vt:lpstr>
      <vt:lpstr>Business Critical High Availability</vt:lpstr>
      <vt:lpstr>Hyperscale High Availability</vt:lpstr>
      <vt:lpstr>Zone redundant configuration</vt:lpstr>
      <vt:lpstr>Service Level Agreement (SLA)</vt:lpstr>
      <vt:lpstr>Active geo-replication vs auto-failover groups</vt:lpstr>
      <vt:lpstr>Active geo-replication vs auto-failover groups</vt:lpstr>
      <vt:lpstr>Database availability and consistency</vt:lpstr>
      <vt:lpstr>Accelerated Database Recovery (ADR)</vt:lpstr>
      <vt:lpstr>Making the right choices</vt:lpstr>
      <vt:lpstr>Monitoring availability</vt:lpstr>
      <vt:lpstr>PowerPoint Presentation</vt:lpstr>
      <vt:lpstr>  (Bonus) Activity 1: Restore to a point in time Activity 2: Basic HA in Azure SQL Database Activity 3: Turn-key AGs in Business critical Activity 4: Geo-distributed auto-failover groups with read-scale</vt:lpstr>
      <vt:lpstr>Putting it all together</vt:lpstr>
      <vt:lpstr>What to use when…</vt:lpstr>
      <vt:lpstr>What to use when…</vt:lpstr>
      <vt:lpstr>What to use when…</vt:lpstr>
      <vt:lpstr>What to use when…</vt:lpstr>
      <vt:lpstr>What else should I know….</vt:lpstr>
      <vt:lpstr>Building modern apps with Azure SQL</vt:lpstr>
      <vt:lpstr>PowerPoint Presentation</vt:lpstr>
      <vt:lpstr>Resources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 Hoffman</cp:lastModifiedBy>
  <cp:revision>3</cp:revision>
  <dcterms:created xsi:type="dcterms:W3CDTF">2018-08-10T17:04:28Z</dcterms:created>
  <dcterms:modified xsi:type="dcterms:W3CDTF">2020-07-28T18:18:14Z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